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65" r:id="rId3"/>
    <p:sldId id="266" r:id="rId4"/>
    <p:sldId id="267" r:id="rId5"/>
    <p:sldId id="259" r:id="rId6"/>
    <p:sldId id="260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3501"/>
  </p:normalViewPr>
  <p:slideViewPr>
    <p:cSldViewPr snapToGrid="0" snapToObjects="1">
      <p:cViewPr>
        <p:scale>
          <a:sx n="108" d="100"/>
          <a:sy n="108" d="100"/>
        </p:scale>
        <p:origin x="176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AC614-9F9B-4D4E-8B84-AFB8DB73D993}" type="datetimeFigureOut">
              <a:rPr lang="en-US" smtClean="0"/>
              <a:t>1/8/18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02E7E-ED53-7F4C-B84E-15D70AB3C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336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C1B5-66EF-CF44-B44C-BF69533E87BE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062BC-356E-3E4A-A3C4-7CFA6F135B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C1B5-66EF-CF44-B44C-BF69533E87BE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062BC-356E-3E4A-A3C4-7CFA6F135B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C1B5-66EF-CF44-B44C-BF69533E87BE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062BC-356E-3E4A-A3C4-7CFA6F135B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C1B5-66EF-CF44-B44C-BF69533E87BE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062BC-356E-3E4A-A3C4-7CFA6F135B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C1B5-66EF-CF44-B44C-BF69533E87BE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062BC-356E-3E4A-A3C4-7CFA6F135B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C1B5-66EF-CF44-B44C-BF69533E87BE}" type="datetimeFigureOut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062BC-356E-3E4A-A3C4-7CFA6F135B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C1B5-66EF-CF44-B44C-BF69533E87BE}" type="datetimeFigureOut">
              <a:rPr lang="en-US" smtClean="0"/>
              <a:t>1/8/18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062BC-356E-3E4A-A3C4-7CFA6F135B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C1B5-66EF-CF44-B44C-BF69533E87BE}" type="datetimeFigureOut">
              <a:rPr lang="en-US" smtClean="0"/>
              <a:t>1/8/18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062BC-356E-3E4A-A3C4-7CFA6F135B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C1B5-66EF-CF44-B44C-BF69533E87BE}" type="datetimeFigureOut">
              <a:rPr lang="en-US" smtClean="0"/>
              <a:t>1/8/18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062BC-356E-3E4A-A3C4-7CFA6F135B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C1B5-66EF-CF44-B44C-BF69533E87BE}" type="datetimeFigureOut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062BC-356E-3E4A-A3C4-7CFA6F135B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5C1B5-66EF-CF44-B44C-BF69533E87BE}" type="datetimeFigureOut">
              <a:rPr lang="en-US" smtClean="0"/>
              <a:t>1/8/18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7062BC-356E-3E4A-A3C4-7CFA6F135B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5C1B5-66EF-CF44-B44C-BF69533E87BE}" type="datetimeFigureOut">
              <a:rPr lang="en-US" smtClean="0"/>
              <a:t>1/8/18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062BC-356E-3E4A-A3C4-7CFA6F135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jpeg"/><Relationship Id="rId5" Type="http://schemas.microsoft.com/office/2007/relationships/hdphoto" Target="../media/hdphoto3.wdp"/><Relationship Id="rId6" Type="http://schemas.openxmlformats.org/officeDocument/2006/relationships/image" Target="../media/image1.jpe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5.jpeg"/><Relationship Id="rId5" Type="http://schemas.microsoft.com/office/2007/relationships/hdphoto" Target="../media/hdphoto5.wdp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microsoft.com/office/2007/relationships/hdphoto" Target="../media/hdphoto6.wdp"/><Relationship Id="rId9" Type="http://schemas.openxmlformats.org/officeDocument/2006/relationships/image" Target="../media/image8.jpeg"/><Relationship Id="rId10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jpeg"/><Relationship Id="rId5" Type="http://schemas.microsoft.com/office/2007/relationships/hdphoto" Target="../media/hdphoto7.wdp"/><Relationship Id="rId6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microsoft.com/office/2007/relationships/hdphoto" Target="../media/hdphoto8.wdp"/><Relationship Id="rId5" Type="http://schemas.openxmlformats.org/officeDocument/2006/relationships/image" Target="../media/image14.jpeg"/><Relationship Id="rId6" Type="http://schemas.microsoft.com/office/2007/relationships/hdphoto" Target="../media/hdphoto9.wdp"/><Relationship Id="rId7" Type="http://schemas.openxmlformats.org/officeDocument/2006/relationships/image" Target="../media/image15.jpeg"/><Relationship Id="rId8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11.wdp"/><Relationship Id="rId5" Type="http://schemas.openxmlformats.org/officeDocument/2006/relationships/image" Target="../media/image17.tiff"/><Relationship Id="rId6" Type="http://schemas.openxmlformats.org/officeDocument/2006/relationships/image" Target="../media/image18.jpeg"/><Relationship Id="rId7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95053"/>
            <a:ext cx="9144000" cy="62425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Analysis of LCP Mosquito Performance on </a:t>
            </a:r>
            <a:r>
              <a:rPr lang="en-US" sz="2400" dirty="0" err="1" smtClean="0"/>
              <a:t>Mitegen</a:t>
            </a:r>
            <a:r>
              <a:rPr lang="en-US" sz="2400" dirty="0" smtClean="0"/>
              <a:t> </a:t>
            </a:r>
            <a:r>
              <a:rPr lang="en-US" sz="2400" dirty="0" err="1" smtClean="0"/>
              <a:t>InSitu</a:t>
            </a:r>
            <a:r>
              <a:rPr lang="en-US" sz="2400" dirty="0" smtClean="0"/>
              <a:t> Plates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233903"/>
            <a:ext cx="6858000" cy="165576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Shanshan Yu</a:t>
            </a:r>
          </a:p>
          <a:p>
            <a:r>
              <a:rPr lang="en-US" sz="2000" dirty="0" smtClean="0"/>
              <a:t>Jan08, 2018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213038" y="268870"/>
            <a:ext cx="3856893" cy="3190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200"/>
              </a:spcAft>
            </a:pPr>
            <a: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  <a:t>Left drop missing count </a:t>
            </a:r>
          </a:p>
          <a:p>
            <a:pPr latinLnBrk="1">
              <a:spcAft>
                <a:spcPts val="200"/>
              </a:spcAft>
            </a:pPr>
            <a: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  <a:t>(aggregation of 5 plates)</a:t>
            </a:r>
          </a:p>
          <a:p>
            <a:pPr latinLnBrk="1">
              <a:spcAft>
                <a:spcPts val="200"/>
              </a:spcAft>
            </a:pPr>
            <a: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  <a:t>   1 2 3 4 5 6 7 8 9 10 11 12</a:t>
            </a:r>
            <a:b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</a:br>
            <a: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  <a:t> A 2 1 0 1 1 4 2 1 2  1  2  1</a:t>
            </a:r>
            <a:b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</a:br>
            <a: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  <a:t> B 0 0 0 0 0 0 0 0 0  0  0  0</a:t>
            </a:r>
            <a:b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</a:br>
            <a: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  <a:t> C 0 1 0 0 0 0 0 0 0  0  0  0</a:t>
            </a:r>
            <a:b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</a:br>
            <a: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  <a:t> D 0 0 0 0 0 0 0 0 0  0  0  0</a:t>
            </a:r>
            <a:b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</a:br>
            <a: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  <a:t> E 0 0 0 0 0 0 0 0 1  0  0  0</a:t>
            </a:r>
            <a:b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</a:br>
            <a: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  <a:t> F 0 0 0 0 0 0 0 0 0  1  0  0</a:t>
            </a:r>
            <a:b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</a:br>
            <a: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  <a:t> G 0 0 0 1 0 0 0 0 0  0  0  0</a:t>
            </a:r>
            <a:b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</a:br>
            <a: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  <a:t> H 0 0 0 0 0 0 0 2 1  0  0  0</a:t>
            </a:r>
            <a:endParaRPr lang="en-US" dirty="0">
              <a:effectLst/>
              <a:latin typeface="Consolas" charset="0"/>
              <a:ea typeface="Cambria" charset="0"/>
              <a:cs typeface="Times New Roman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25116" y="3575466"/>
            <a:ext cx="4032739" cy="3190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200"/>
              </a:spcAft>
            </a:pPr>
            <a: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  <a:t>Right drop missing count</a:t>
            </a:r>
          </a:p>
          <a:p>
            <a:pPr latinLnBrk="1">
              <a:spcAft>
                <a:spcPts val="200"/>
              </a:spcAft>
            </a:pPr>
            <a:r>
              <a:rPr lang="en-US" dirty="0" smtClean="0">
                <a:latin typeface="Consolas" charset="0"/>
                <a:ea typeface="Cambria" charset="0"/>
                <a:cs typeface="Times New Roman" charset="0"/>
              </a:rPr>
              <a:t>(</a:t>
            </a:r>
            <a: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  <a:t>aggregation of 5 plates</a:t>
            </a:r>
            <a:r>
              <a:rPr lang="en-US" dirty="0" smtClean="0">
                <a:latin typeface="Consolas" charset="0"/>
                <a:ea typeface="Cambria" charset="0"/>
                <a:cs typeface="Times New Roman" charset="0"/>
              </a:rPr>
              <a:t>)</a:t>
            </a:r>
            <a:endParaRPr lang="en-US" dirty="0" smtClean="0">
              <a:effectLst/>
              <a:latin typeface="Consolas" charset="0"/>
              <a:ea typeface="Cambria" charset="0"/>
              <a:cs typeface="Times New Roman" charset="0"/>
            </a:endParaRPr>
          </a:p>
          <a:p>
            <a:pPr latinLnBrk="1">
              <a:spcAft>
                <a:spcPts val="200"/>
              </a:spcAft>
            </a:pPr>
            <a: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  <a:t>   1 2 3 4 5 6 7 8 9 10 11 12</a:t>
            </a:r>
            <a:b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</a:br>
            <a: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  <a:t> A 0 0 0 0 0 0 2 1 2  1  1  2</a:t>
            </a:r>
            <a:b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</a:br>
            <a: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  <a:t> B 0 0 0 0 0 1 1 1 0  0  2  1</a:t>
            </a:r>
            <a:b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</a:br>
            <a: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  <a:t> C 0 0 0 0 0 1 1 1 0  0  0  0</a:t>
            </a:r>
            <a:b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</a:br>
            <a: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  <a:t> D 0 0 0 0 0 0 0 0 0  0  0  1</a:t>
            </a:r>
            <a:b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</a:br>
            <a: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  <a:t> E 0 0 0 0 0 0 0 0 0  0  1  1</a:t>
            </a:r>
            <a:b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</a:br>
            <a: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  <a:t> F 0 0 0 0 0 0 0 0 0  0  1  1</a:t>
            </a:r>
            <a:b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</a:br>
            <a: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  <a:t> G 0 0 1 0 0 0 0 0 0  0  0  2</a:t>
            </a:r>
            <a:b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</a:br>
            <a:r>
              <a:rPr lang="en-US" dirty="0" smtClean="0">
                <a:effectLst/>
                <a:latin typeface="Consolas" charset="0"/>
                <a:ea typeface="Cambria" charset="0"/>
                <a:cs typeface="Times New Roman" charset="0"/>
              </a:rPr>
              <a:t> H 0 0 0 0 0 0 0 0 0  0  0  1</a:t>
            </a:r>
            <a:endParaRPr lang="en-US" dirty="0">
              <a:effectLst/>
              <a:latin typeface="Consolas" charset="0"/>
              <a:ea typeface="Cambria" charset="0"/>
              <a:cs typeface="Times New Roman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114401"/>
              </p:ext>
            </p:extLst>
          </p:nvPr>
        </p:nvGraphicFramePr>
        <p:xfrm>
          <a:off x="115830" y="1443953"/>
          <a:ext cx="4465121" cy="1783080"/>
        </p:xfrm>
        <a:graphic>
          <a:graphicData uri="http://schemas.openxmlformats.org/drawingml/2006/table">
            <a:tbl>
              <a:tblPr/>
              <a:tblGrid>
                <a:gridCol w="516609"/>
                <a:gridCol w="749840"/>
                <a:gridCol w="554885"/>
                <a:gridCol w="573271"/>
                <a:gridCol w="2070516"/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Plate #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Drop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volume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ul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Left drop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Right drop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Drop Ingredient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1.5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PEG4K, water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is-I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PEG4K,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10mg/ml lysozyme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PEG6K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,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10mg/ml lysozyme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PEG4K,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10mg/ml lysozyme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  <a:endParaRPr lang="nb-NO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PEG6K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, </a:t>
                      </a:r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10mg/ml lysozyme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15830" y="6273225"/>
            <a:ext cx="4805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Plate 1</a:t>
            </a:r>
          </a:p>
          <a:p>
            <a:r>
              <a:rPr lang="en-US" sz="1600" dirty="0" smtClean="0"/>
              <a:t>Red frame are the wells with one or two drops missing</a:t>
            </a:r>
            <a:endParaRPr lang="en-US" sz="1600" dirty="0"/>
          </a:p>
        </p:txBody>
      </p:sp>
      <p:grpSp>
        <p:nvGrpSpPr>
          <p:cNvPr id="2" name="Group 1"/>
          <p:cNvGrpSpPr/>
          <p:nvPr/>
        </p:nvGrpSpPr>
        <p:grpSpPr>
          <a:xfrm>
            <a:off x="207448" y="3504527"/>
            <a:ext cx="3958492" cy="2717529"/>
            <a:chOff x="261816" y="972324"/>
            <a:chExt cx="3958492" cy="271752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10000"/>
                      </a14:imgEffect>
                      <a14:imgEffect>
                        <a14:brightnessContrast bright="10000"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1816" y="972324"/>
              <a:ext cx="3958492" cy="2717529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712366" y="1746983"/>
              <a:ext cx="323630" cy="2709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8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02646" y="2074735"/>
              <a:ext cx="297563" cy="5847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800" dirty="0" smtClean="0"/>
            </a:p>
            <a:p>
              <a:endParaRPr lang="en-US" sz="800" dirty="0"/>
            </a:p>
            <a:p>
              <a:endParaRPr lang="en-US" sz="800" dirty="0" smtClean="0"/>
            </a:p>
            <a:p>
              <a:endParaRPr lang="en-US" sz="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96600" y="1162208"/>
              <a:ext cx="297563" cy="5847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800" dirty="0" smtClean="0"/>
            </a:p>
            <a:p>
              <a:endParaRPr lang="en-US" sz="800" dirty="0"/>
            </a:p>
            <a:p>
              <a:endParaRPr lang="en-US" sz="800" dirty="0" smtClean="0"/>
            </a:p>
            <a:p>
              <a:endParaRPr lang="en-US" sz="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968854" y="1174076"/>
              <a:ext cx="604111" cy="2709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8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254483" y="1454595"/>
              <a:ext cx="323630" cy="5847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800" dirty="0" smtClean="0"/>
            </a:p>
            <a:p>
              <a:endParaRPr lang="en-US" sz="800" dirty="0"/>
            </a:p>
            <a:p>
              <a:endParaRPr lang="en-US" sz="800" dirty="0" smtClean="0"/>
            </a:p>
            <a:p>
              <a:endParaRPr lang="en-US" sz="8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478118" y="1454595"/>
              <a:ext cx="323630" cy="2709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8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487846" y="2364835"/>
              <a:ext cx="323630" cy="58477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800" dirty="0" smtClean="0"/>
            </a:p>
            <a:p>
              <a:endParaRPr lang="en-US" sz="800" dirty="0"/>
            </a:p>
            <a:p>
              <a:endParaRPr lang="en-US" sz="800" dirty="0" smtClean="0"/>
            </a:p>
            <a:p>
              <a:endParaRPr lang="en-US" sz="8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811476" y="2969355"/>
              <a:ext cx="323630" cy="2709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80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0" y="185011"/>
            <a:ext cx="53438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Missing Drop Count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Plates set up between Dec 19-23, 2017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Two sitting drop per well using a 3-drop sitting protocol 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Left drop at position 1, right drop at position 3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42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0114" y="2022138"/>
            <a:ext cx="2705559" cy="19959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18805" y="4083245"/>
            <a:ext cx="2696868" cy="2078308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467606" y="2755419"/>
            <a:ext cx="3958492" cy="2717529"/>
            <a:chOff x="605592" y="2478510"/>
            <a:chExt cx="3958492" cy="271752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10000"/>
                      </a14:imgEffect>
                      <a14:imgEffect>
                        <a14:brightnessContrast bright="10000"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5592" y="2478510"/>
              <a:ext cx="3958492" cy="271752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065495" y="3237521"/>
              <a:ext cx="323630" cy="2709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8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46047" y="3845071"/>
              <a:ext cx="323630" cy="27094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US" sz="80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944785" y="6211669"/>
            <a:ext cx="3486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views of two wells with missing drops under a microscope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3297" y="5472948"/>
            <a:ext cx="4188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Plate 1, </a:t>
            </a:r>
          </a:p>
          <a:p>
            <a:r>
              <a:rPr lang="en-US" dirty="0" smtClean="0"/>
              <a:t>red frame are the wells C2 and E12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473" y="879440"/>
            <a:ext cx="89111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     I suspect that the missing drops are because the distance between mosquito needles and walls of wells are too close. It could also because needles touched the walls during pipetting. 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2407888" y="353414"/>
            <a:ext cx="38476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smtClean="0"/>
              <a:t>Missing </a:t>
            </a:r>
            <a:r>
              <a:rPr lang="en-US" sz="2400" smtClean="0"/>
              <a:t>D</a:t>
            </a:r>
            <a:r>
              <a:rPr lang="en-US" sz="2400" smtClean="0"/>
              <a:t>rop </a:t>
            </a:r>
            <a:r>
              <a:rPr lang="en-US" sz="2400" dirty="0" smtClean="0"/>
              <a:t>Close View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22181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4803" y="2017203"/>
            <a:ext cx="2957908" cy="22747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" r="1"/>
          <a:stretch/>
        </p:blipFill>
        <p:spPr>
          <a:xfrm>
            <a:off x="3037045" y="4504088"/>
            <a:ext cx="3020341" cy="2287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"/>
          <a:stretch/>
        </p:blipFill>
        <p:spPr>
          <a:xfrm>
            <a:off x="6110626" y="4504088"/>
            <a:ext cx="3033374" cy="2287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944" y="4504089"/>
            <a:ext cx="2960861" cy="2291872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2944" y="1469981"/>
            <a:ext cx="4080198" cy="3034107"/>
            <a:chOff x="25359" y="210322"/>
            <a:chExt cx="4080198" cy="303410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10000"/>
                      </a14:imgEffect>
                      <a14:imgEffect>
                        <a14:brightnessContrast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47065" y="210322"/>
              <a:ext cx="3958492" cy="271752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5359" y="2875097"/>
              <a:ext cx="8792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Plate 1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97263" y="685542"/>
              <a:ext cx="323630" cy="270944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endParaRPr lang="en-US" sz="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08193" y="1599942"/>
              <a:ext cx="323630" cy="270944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endParaRPr lang="en-US" sz="8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26311" y="1917048"/>
              <a:ext cx="310196" cy="270944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endParaRPr lang="en-US" sz="8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58831" y="1905688"/>
              <a:ext cx="310196" cy="270944"/>
            </a:xfrm>
            <a:prstGeom prst="rect">
              <a:avLst/>
            </a:prstGeom>
            <a:noFill/>
            <a:ln w="38100">
              <a:solidFill>
                <a:srgbClr val="00B050"/>
              </a:solidFill>
              <a:prstDash val="solid"/>
            </a:ln>
          </p:spPr>
          <p:txBody>
            <a:bodyPr wrap="square" rtlCol="0">
              <a:spAutoFit/>
            </a:bodyPr>
            <a:lstStyle/>
            <a:p>
              <a:endParaRPr lang="en-US" sz="80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057386" y="1432428"/>
            <a:ext cx="2564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view of four wells with both sitting </a:t>
            </a:r>
            <a:r>
              <a:rPr lang="en-US" sz="1600" smtClean="0"/>
              <a:t>drops  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85273" y="404819"/>
            <a:ext cx="87796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    The distances between two drops look good, but both of them are still close to the walls inside wells. Could the two drops be adjusted to be a little further away from walls? 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>
            <a:off x="2859151" y="53878"/>
            <a:ext cx="38476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smtClean="0"/>
              <a:t>Other </a:t>
            </a:r>
            <a:r>
              <a:rPr lang="en-US" sz="2400" smtClean="0"/>
              <a:t>D</a:t>
            </a:r>
            <a:r>
              <a:rPr lang="en-US" sz="2400" smtClean="0"/>
              <a:t>rop </a:t>
            </a:r>
            <a:r>
              <a:rPr lang="en-US" sz="2400" dirty="0" smtClean="0"/>
              <a:t>Close View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0318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48" y="724395"/>
            <a:ext cx="4406366" cy="430219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437370" y="2316517"/>
            <a:ext cx="1382906" cy="1401163"/>
            <a:chOff x="4425696" y="1854708"/>
            <a:chExt cx="1382906" cy="1401163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4425696" y="2999232"/>
              <a:ext cx="609291" cy="1375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4425696" y="2535936"/>
              <a:ext cx="512064" cy="463296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904983">
              <a:off x="4845434" y="2886539"/>
              <a:ext cx="963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x</a:t>
              </a:r>
              <a:r>
                <a:rPr lang="en-US" b="1" dirty="0">
                  <a:solidFill>
                    <a:srgbClr val="00B050"/>
                  </a:solidFill>
                </a:rPr>
                <a:t> </a:t>
              </a:r>
              <a:r>
                <a:rPr lang="en-US" b="1" dirty="0" smtClean="0">
                  <a:solidFill>
                    <a:srgbClr val="00B050"/>
                  </a:solidFill>
                </a:rPr>
                <a:t>axis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18857925">
              <a:off x="4412618" y="2151626"/>
              <a:ext cx="963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y</a:t>
              </a:r>
              <a:r>
                <a:rPr lang="en-US" b="1" smtClean="0">
                  <a:solidFill>
                    <a:srgbClr val="00B050"/>
                  </a:solidFill>
                </a:rPr>
                <a:t> axis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445069" y="4376876"/>
            <a:ext cx="52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1️⃣⃣⃣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05500" y="3017099"/>
            <a:ext cx="52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2️⃣⃣⃣⃣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168723" y="2690297"/>
            <a:ext cx="52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3️⃣⃣⃣⃣⃣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9614" y="2052556"/>
            <a:ext cx="3397226" cy="16448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"/>
                    </a14:imgEffect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6724" y="4212062"/>
            <a:ext cx="2110699" cy="21707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82957" y="4274796"/>
            <a:ext cx="2159767" cy="21473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96619" y="6339212"/>
            <a:ext cx="96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x</a:t>
            </a:r>
            <a:r>
              <a:rPr lang="en-US" b="1" dirty="0" smtClean="0">
                <a:solidFill>
                  <a:srgbClr val="00B050"/>
                </a:solidFill>
              </a:rPr>
              <a:t>-axis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6164343" y="4260276"/>
            <a:ext cx="96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y</a:t>
            </a:r>
            <a:r>
              <a:rPr lang="en-US" b="1" dirty="0" smtClean="0">
                <a:solidFill>
                  <a:srgbClr val="00B050"/>
                </a:solidFill>
              </a:rPr>
              <a:t>-axis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12391" y="1404256"/>
            <a:ext cx="2741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/>
              <a:t>The level was On </a:t>
            </a:r>
            <a:r>
              <a:rPr lang="en-US" sz="1600" dirty="0" smtClean="0"/>
              <a:t>bench, under the humidity chamber 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4911575" y="1513564"/>
            <a:ext cx="52086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1️⃣⃣⃣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789950" y="4192210"/>
            <a:ext cx="0" cy="74180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444344" y="6664958"/>
            <a:ext cx="667511" cy="186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111044" y="3610197"/>
            <a:ext cx="96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x</a:t>
            </a:r>
            <a:r>
              <a:rPr lang="en-US" b="1" dirty="0" smtClean="0">
                <a:solidFill>
                  <a:srgbClr val="00B050"/>
                </a:solidFill>
              </a:rPr>
              <a:t>-axis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158769" y="3935943"/>
            <a:ext cx="667511" cy="186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6200000">
            <a:off x="8117664" y="2838249"/>
            <a:ext cx="96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y</a:t>
            </a:r>
            <a:r>
              <a:rPr lang="en-US" b="1" dirty="0" smtClean="0">
                <a:solidFill>
                  <a:srgbClr val="00B050"/>
                </a:solidFill>
              </a:rPr>
              <a:t>-axis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8743271" y="2770183"/>
            <a:ext cx="0" cy="74180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1130" y="4755733"/>
            <a:ext cx="328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1, 2, 3 are three positions that are measured by a level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777454" y="270377"/>
            <a:ext cx="557337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LCP mosquito </a:t>
            </a:r>
            <a:r>
              <a:rPr lang="en-US" sz="2200" smtClean="0"/>
              <a:t>bench surface is </a:t>
            </a:r>
            <a:r>
              <a:rPr lang="en-US" sz="2200" dirty="0" smtClean="0"/>
              <a:t>horizontal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2801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78" y="423438"/>
            <a:ext cx="4406366" cy="430219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409846" y="2003604"/>
            <a:ext cx="1382906" cy="1401163"/>
            <a:chOff x="4425696" y="1854708"/>
            <a:chExt cx="1382906" cy="1401163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4425696" y="2999232"/>
              <a:ext cx="609291" cy="1375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4425696" y="2535936"/>
              <a:ext cx="512064" cy="463296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904983">
              <a:off x="4845434" y="2886539"/>
              <a:ext cx="963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x</a:t>
              </a:r>
              <a:r>
                <a:rPr lang="en-US" b="1" dirty="0">
                  <a:solidFill>
                    <a:srgbClr val="00B050"/>
                  </a:solidFill>
                </a:rPr>
                <a:t> </a:t>
              </a:r>
              <a:r>
                <a:rPr lang="en-US" b="1" dirty="0" smtClean="0">
                  <a:solidFill>
                    <a:srgbClr val="00B050"/>
                  </a:solidFill>
                </a:rPr>
                <a:t>axis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18857925">
              <a:off x="4412618" y="2151626"/>
              <a:ext cx="963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B050"/>
                  </a:solidFill>
                </a:rPr>
                <a:t>y</a:t>
              </a:r>
              <a:r>
                <a:rPr lang="en-US" b="1" dirty="0" smtClean="0">
                  <a:solidFill>
                    <a:srgbClr val="00B050"/>
                  </a:solidFill>
                </a:rPr>
                <a:t> axis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473352" y="4051512"/>
            <a:ext cx="52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1️⃣⃣⃣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733783" y="2721404"/>
            <a:ext cx="52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2️⃣⃣⃣⃣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97006" y="2394602"/>
            <a:ext cx="52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3️⃣⃣⃣⃣⃣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987859">
            <a:off x="4007907" y="6346632"/>
            <a:ext cx="96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x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smtClean="0">
                <a:solidFill>
                  <a:srgbClr val="00B050"/>
                </a:solidFill>
              </a:rPr>
              <a:t>axis</a:t>
            </a:r>
            <a:endParaRPr lang="en-US" b="1" dirty="0">
              <a:solidFill>
                <a:srgbClr val="00B05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  <a14:imgEffect>
                      <a14:brightnessContrast bright="2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512503">
            <a:off x="4302672" y="2366271"/>
            <a:ext cx="2570345" cy="13490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311431">
            <a:off x="3572582" y="4306626"/>
            <a:ext cx="1870217" cy="207532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0"/>
                    </a14:imgEffect>
                    <a14:imgEffect>
                      <a14:brightnessContrast bright="3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454949">
            <a:off x="6562367" y="2934290"/>
            <a:ext cx="2209956" cy="206819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18385854">
            <a:off x="6675588" y="2304037"/>
            <a:ext cx="96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y</a:t>
            </a:r>
            <a:r>
              <a:rPr lang="en-US" b="1" dirty="0" smtClean="0">
                <a:solidFill>
                  <a:srgbClr val="00B050"/>
                </a:solidFill>
              </a:rPr>
              <a:t> axis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88890" y="1415939"/>
            <a:ext cx="52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2️⃣⃣⃣⃣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05045" y="982644"/>
            <a:ext cx="3974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level was on top of the humidity chamber frame, </a:t>
            </a:r>
            <a:r>
              <a:rPr lang="en-US" sz="1600" smtClean="0"/>
              <a:t>right hand side to </a:t>
            </a:r>
            <a:r>
              <a:rPr lang="en-US" sz="1600" dirty="0" smtClean="0"/>
              <a:t>the LCP syringe</a:t>
            </a:r>
            <a:endParaRPr lang="en-US" sz="1600" dirty="0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956698" y="2287725"/>
            <a:ext cx="466353" cy="68729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014869" y="6404231"/>
            <a:ext cx="596628" cy="33477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36" idx="0"/>
          </p:cNvCxnSpPr>
          <p:nvPr/>
        </p:nvCxnSpPr>
        <p:spPr>
          <a:xfrm flipV="1">
            <a:off x="7423051" y="4602279"/>
            <a:ext cx="0" cy="8854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769005" y="5487731"/>
            <a:ext cx="3308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bubble sit at the bottom, indicating the y-axis </a:t>
            </a:r>
            <a:r>
              <a:rPr lang="en-US" sz="1600" dirty="0" smtClean="0"/>
              <a:t>not horizontal</a:t>
            </a:r>
            <a:endParaRPr lang="en-US" sz="1600" dirty="0"/>
          </a:p>
        </p:txBody>
      </p:sp>
      <p:sp>
        <p:nvSpPr>
          <p:cNvPr id="49" name="TextBox 48"/>
          <p:cNvSpPr txBox="1"/>
          <p:nvPr/>
        </p:nvSpPr>
        <p:spPr>
          <a:xfrm>
            <a:off x="378171" y="4369607"/>
            <a:ext cx="328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1, 2, 3 are three positions that are measured by a level 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583800" y="76736"/>
            <a:ext cx="6182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LCP mosquito plate deck titles towards the back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555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0323"/>
            <a:ext cx="4406366" cy="4302194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3376522" y="2031497"/>
            <a:ext cx="1382906" cy="1401163"/>
            <a:chOff x="4425696" y="1854708"/>
            <a:chExt cx="1382906" cy="1401163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4425696" y="2999232"/>
              <a:ext cx="609291" cy="137507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4425696" y="2535936"/>
              <a:ext cx="512064" cy="463296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 rot="904983">
              <a:off x="4845434" y="2886539"/>
              <a:ext cx="963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00B050"/>
                  </a:solidFill>
                </a:rPr>
                <a:t>x</a:t>
              </a:r>
              <a:r>
                <a:rPr lang="en-US" b="1" dirty="0">
                  <a:solidFill>
                    <a:srgbClr val="00B050"/>
                  </a:solidFill>
                </a:rPr>
                <a:t> </a:t>
              </a:r>
              <a:r>
                <a:rPr lang="en-US" b="1" dirty="0" smtClean="0">
                  <a:solidFill>
                    <a:srgbClr val="00B050"/>
                  </a:solidFill>
                </a:rPr>
                <a:t>axis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18857925">
              <a:off x="4412618" y="2151626"/>
              <a:ext cx="963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</a:rPr>
                <a:t>y</a:t>
              </a:r>
              <a:r>
                <a:rPr lang="en-US" b="1" smtClean="0">
                  <a:solidFill>
                    <a:srgbClr val="00B050"/>
                  </a:solidFill>
                </a:rPr>
                <a:t> axis</a:t>
              </a:r>
              <a:endParaRPr lang="en-US" b="1" dirty="0">
                <a:solidFill>
                  <a:srgbClr val="00B050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385788" y="4062853"/>
            <a:ext cx="52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1️⃣⃣⃣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656877" y="2768567"/>
            <a:ext cx="52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2️⃣⃣⃣⃣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191150" y="2405940"/>
            <a:ext cx="52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0070C0"/>
                </a:solidFill>
              </a:rPr>
              <a:t>3️⃣⃣⃣⃣⃣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05401" y="828990"/>
            <a:ext cx="52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>
                <a:solidFill>
                  <a:srgbClr val="0070C0"/>
                </a:solidFill>
              </a:rPr>
              <a:t>3️⃣⃣⃣⃣⃣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19890" y="721269"/>
            <a:ext cx="4324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level was on </a:t>
            </a:r>
            <a:r>
              <a:rPr lang="en-US" sz="1600" dirty="0" smtClean="0"/>
              <a:t>top of the humidity chamber frame, left hand side to the pipetting head</a:t>
            </a:r>
            <a:endParaRPr lang="en-US" sz="1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  <a14:imgEffect>
                      <a14:brightnessContrast bright="2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238704">
            <a:off x="4025531" y="2731809"/>
            <a:ext cx="2552455" cy="7364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251582">
            <a:off x="3751281" y="4237997"/>
            <a:ext cx="1726182" cy="217821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 rot="1987859">
            <a:off x="4145480" y="6335127"/>
            <a:ext cx="96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B050"/>
                </a:solidFill>
              </a:rPr>
              <a:t>x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b="1" dirty="0" smtClean="0">
                <a:solidFill>
                  <a:srgbClr val="00B050"/>
                </a:solidFill>
              </a:rPr>
              <a:t>axis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122844" y="6375045"/>
            <a:ext cx="666616" cy="379184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10000"/>
                    </a14:imgEffect>
                    <a14:imgEffect>
                      <a14:brightnessContrast bright="30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7251952">
            <a:off x="6392362" y="2178481"/>
            <a:ext cx="1877779" cy="205634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 rot="18194591">
            <a:off x="6163797" y="1760555"/>
            <a:ext cx="96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y</a:t>
            </a:r>
            <a:r>
              <a:rPr lang="en-US" b="1" dirty="0" smtClean="0">
                <a:solidFill>
                  <a:srgbClr val="00B050"/>
                </a:solidFill>
              </a:rPr>
              <a:t> axis</a:t>
            </a:r>
            <a:endParaRPr lang="en-US" b="1" dirty="0">
              <a:solidFill>
                <a:srgbClr val="00B050"/>
              </a:solidFill>
            </a:endParaRPr>
          </a:p>
        </p:txBody>
      </p:sp>
      <p:cxnSp>
        <p:nvCxnSpPr>
          <p:cNvPr id="30" name="Straight Arrow Connector 29"/>
          <p:cNvCxnSpPr>
            <a:stCxn id="32" idx="0"/>
          </p:cNvCxnSpPr>
          <p:nvPr/>
        </p:nvCxnSpPr>
        <p:spPr>
          <a:xfrm flipH="1" flipV="1">
            <a:off x="7164057" y="3790598"/>
            <a:ext cx="179686" cy="6931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720439" y="4483723"/>
            <a:ext cx="3246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The </a:t>
            </a:r>
            <a:r>
              <a:rPr lang="en-US" sz="1600" smtClean="0"/>
              <a:t>bubble sit at the </a:t>
            </a:r>
            <a:r>
              <a:rPr lang="en-US" sz="1600" dirty="0" smtClean="0"/>
              <a:t>bottom, indicating </a:t>
            </a:r>
            <a:r>
              <a:rPr lang="en-US" sz="1600" smtClean="0"/>
              <a:t>the y-axis </a:t>
            </a:r>
            <a:r>
              <a:rPr lang="en-US" sz="1600" dirty="0" smtClean="0"/>
              <a:t>not horizontal</a:t>
            </a:r>
            <a:endParaRPr lang="en-US" sz="1600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490339" y="1742269"/>
            <a:ext cx="432691" cy="709813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38068" y="4314107"/>
            <a:ext cx="3285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1, 2, 3 are three positions that are measured by a level 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583800" y="64861"/>
            <a:ext cx="6182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LCP mosquito plate deck titles towards the back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5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325</TotalTime>
  <Words>450</Words>
  <Application>Microsoft Macintosh PowerPoint</Application>
  <PresentationFormat>On-screen Show (4:3)</PresentationFormat>
  <Paragraphs>99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Calibri</vt:lpstr>
      <vt:lpstr>Calibri Light</vt:lpstr>
      <vt:lpstr>Cambria</vt:lpstr>
      <vt:lpstr>Consolas</vt:lpstr>
      <vt:lpstr>Times New Roman</vt:lpstr>
      <vt:lpstr>Arial</vt:lpstr>
      <vt:lpstr>Office Theme</vt:lpstr>
      <vt:lpstr>Analysis of LCP Mosquito Performance on Mitegen InSitu Plates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Yu, Shanshan</dc:creator>
  <cp:lastModifiedBy>Yu, Shanshan</cp:lastModifiedBy>
  <cp:revision>109</cp:revision>
  <dcterms:created xsi:type="dcterms:W3CDTF">2018-01-08T15:26:51Z</dcterms:created>
  <dcterms:modified xsi:type="dcterms:W3CDTF">2018-01-08T20:52:24Z</dcterms:modified>
</cp:coreProperties>
</file>